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73" r:id="rId7"/>
    <p:sldId id="270" r:id="rId8"/>
    <p:sldId id="271" r:id="rId9"/>
    <p:sldId id="269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718B5-E8DC-43B9-AD53-41DCE80943DD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5D30A-5C75-46A2-B8B8-DD92CE1A56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1Ô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403859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624078" indent="-51435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প্রশ্নঃ</a:t>
            </a:r>
            <a:r>
              <a:rPr lang="bn-IN" sz="2800" dirty="0" smtClean="0"/>
              <a:t/>
            </a:r>
            <a:br>
              <a:rPr lang="bn-IN" sz="2800" dirty="0" smtClean="0"/>
            </a:br>
            <a:r>
              <a:rPr lang="bn-IN" sz="2800" dirty="0" smtClean="0"/>
              <a:t> সম্ভাবনা কি?সঙ্গা লিখ?পরীক্ষণ,</a:t>
            </a:r>
            <a:r>
              <a:rPr lang="en-US" sz="2800" dirty="0" smtClean="0"/>
              <a:t>trail,</a:t>
            </a:r>
            <a:r>
              <a:rPr lang="bn-IN" sz="2800" dirty="0" smtClean="0"/>
              <a:t>নমুনা ক্ষেত্র, নমুনা বিন্দু, ঘটনা ।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0"/>
            <a:ext cx="7848600" cy="2819400"/>
          </a:xfr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/>
          <a:lstStyle/>
          <a:p>
            <a:r>
              <a:rPr lang="bn-IN" dirty="0" smtClean="0"/>
              <a:t>বাড়ীর কাজ </a:t>
            </a:r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n-IN" sz="6000" dirty="0" smtClean="0"/>
              <a:t>      </a:t>
            </a:r>
            <a:r>
              <a:rPr lang="bn-IN" sz="10000" dirty="0" smtClean="0"/>
              <a:t>ধন্যবাদ</a:t>
            </a:r>
            <a:r>
              <a:rPr lang="bn-IN" sz="9600" dirty="0" smtClean="0"/>
              <a:t> </a:t>
            </a:r>
            <a:endParaRPr lang="en-US" sz="96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4724400"/>
          </a:xfrm>
        </p:spPr>
        <p:txBody>
          <a:bodyPr/>
          <a:lstStyle/>
          <a:p>
            <a:r>
              <a:rPr lang="bn-IN" dirty="0" smtClean="0"/>
              <a:t>তুমি পরীক্ষায় পাস করলে তার সম্ভাবনা কত?</a:t>
            </a:r>
          </a:p>
          <a:p>
            <a:r>
              <a:rPr lang="bn-IN" dirty="0" smtClean="0"/>
              <a:t>আজ বৃষ্টি হবে তার সম্ভাবনা কত?</a:t>
            </a:r>
          </a:p>
          <a:p>
            <a:r>
              <a:rPr lang="bn-IN" dirty="0" smtClean="0"/>
              <a:t>মানুষের মৃত্যু হবে তার সম্ভাবনা কত?</a:t>
            </a:r>
          </a:p>
          <a:p>
            <a:endParaRPr lang="en-US" dirty="0" smtClean="0"/>
          </a:p>
          <a:p>
            <a:pPr>
              <a:buNone/>
            </a:pPr>
            <a:endParaRPr lang="bn-IN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6800" y="7620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800" dirty="0" smtClean="0">
                <a:solidFill>
                  <a:srgbClr val="FF0000"/>
                </a:solidFill>
              </a:rPr>
              <a:t>সম্ভাবনার পূর্ব জ্ঞানঃ 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bn-IN" u="sng" dirty="0" smtClean="0">
                <a:solidFill>
                  <a:srgbClr val="FF0000"/>
                </a:solidFill>
              </a:rPr>
              <a:t>উত্তর</a:t>
            </a:r>
          </a:p>
          <a:p>
            <a:pPr>
              <a:buNone/>
            </a:pPr>
            <a:r>
              <a:rPr lang="bn-IN" dirty="0" smtClean="0"/>
              <a:t> </a:t>
            </a:r>
            <a:r>
              <a:rPr lang="bn-IN" dirty="0" smtClean="0">
                <a:solidFill>
                  <a:srgbClr val="FF0000"/>
                </a:solidFill>
              </a:rPr>
              <a:t>সম্ভাবনাঃ</a:t>
            </a:r>
            <a:r>
              <a:rPr lang="bn-IN" dirty="0" smtClean="0"/>
              <a:t> কোন ঘটনার অনুকূল উপাদান কে ওই ঘটনার সম্ভাব্য সকল উপাদানের অনুপাত কে সম্ভাবনা বলে।</a:t>
            </a:r>
          </a:p>
          <a:p>
            <a:pPr>
              <a:buNone/>
            </a:pPr>
            <a:r>
              <a:rPr lang="bn-IN" dirty="0" smtClean="0"/>
              <a:t> 				</a:t>
            </a:r>
          </a:p>
          <a:p>
            <a:pPr>
              <a:buNone/>
            </a:pPr>
            <a:r>
              <a:rPr lang="bn-IN" dirty="0" smtClean="0"/>
              <a:t>গানিতিক ভাবে, </a:t>
            </a:r>
          </a:p>
          <a:p>
            <a:pPr>
              <a:buNone/>
            </a:pPr>
            <a:r>
              <a:rPr lang="bn-IN" dirty="0" smtClean="0"/>
              <a:t>			</a:t>
            </a:r>
            <a:r>
              <a:rPr lang="bn-IN" sz="1600" dirty="0" smtClean="0"/>
              <a:t> কোন </a:t>
            </a:r>
            <a:r>
              <a:rPr lang="bn-IN" sz="1800" dirty="0" smtClean="0"/>
              <a:t>ঘটনার</a:t>
            </a:r>
            <a:r>
              <a:rPr lang="bn-IN" sz="1600" dirty="0" smtClean="0"/>
              <a:t> অনুকূল উপাদান সংখ্যা</a:t>
            </a:r>
          </a:p>
          <a:p>
            <a:pPr>
              <a:buNone/>
            </a:pPr>
            <a:r>
              <a:rPr lang="bn-IN" sz="3200" dirty="0" smtClean="0"/>
              <a:t>সম্ভাবনা= </a:t>
            </a:r>
            <a:r>
              <a:rPr lang="bn-IN" sz="1600" dirty="0" smtClean="0"/>
              <a:t>ওই ঘটনার সম্ভাব্য সকল উপাদানের সংখ্যা</a:t>
            </a:r>
          </a:p>
          <a:p>
            <a:pPr>
              <a:buNone/>
            </a:pPr>
            <a:r>
              <a:rPr lang="bn-IN" sz="1800" dirty="0" smtClean="0"/>
              <a:t>উদাহরন সরুপ, একটি পরীক্ষায় দুইটি ফলাফল থাকে। যেমনঃ পাস ও ফেল।</a:t>
            </a:r>
          </a:p>
          <a:p>
            <a:pPr>
              <a:buNone/>
            </a:pPr>
            <a:r>
              <a:rPr lang="en-US" sz="1800" dirty="0" smtClean="0"/>
              <a:t>P(</a:t>
            </a:r>
            <a:r>
              <a:rPr lang="bn-IN" sz="1800" dirty="0" smtClean="0"/>
              <a:t>পাস)=</a:t>
            </a:r>
            <a:r>
              <a:rPr lang="b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১/২ </a:t>
            </a:r>
            <a:r>
              <a:rPr lang="en-US" sz="1800" dirty="0" smtClean="0"/>
              <a:t>P(</a:t>
            </a:r>
            <a:r>
              <a:rPr lang="bn-IN" sz="1800" dirty="0" smtClean="0"/>
              <a:t>ফেল)=</a:t>
            </a:r>
            <a:r>
              <a:rPr lang="b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১/২ </a:t>
            </a:r>
            <a:endParaRPr lang="bn-IN" sz="1800" dirty="0" smtClean="0"/>
          </a:p>
          <a:p>
            <a:pPr>
              <a:buNone/>
            </a:pPr>
            <a:r>
              <a:rPr lang="b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bn-IN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2400" dirty="0" smtClean="0">
                <a:solidFill>
                  <a:srgbClr val="FF0000"/>
                </a:solidFill>
              </a:rPr>
              <a:t>প্রশ্নঃ</a:t>
            </a:r>
            <a:r>
              <a:rPr lang="bn-IN" sz="2400" dirty="0" smtClean="0"/>
              <a:t/>
            </a:r>
            <a:br>
              <a:rPr lang="bn-IN" sz="2400" dirty="0" smtClean="0"/>
            </a:br>
            <a:r>
              <a:rPr lang="bn-IN" sz="2400" dirty="0" smtClean="0"/>
              <a:t> </a:t>
            </a:r>
            <a:r>
              <a:rPr lang="bn-IN" sz="2400" b="0" dirty="0" smtClean="0"/>
              <a:t>সম্ভাবনা কি?সঙ্গা লিখ?পরীক্ষণ,ট্রায়াল</a:t>
            </a:r>
            <a:r>
              <a:rPr lang="en-US" sz="2400" b="0" dirty="0" smtClean="0"/>
              <a:t>,</a:t>
            </a:r>
            <a:r>
              <a:rPr lang="bn-IN" sz="2400" b="0" dirty="0" smtClean="0"/>
              <a:t>নমুনা ক্ষেত্র, নমুনা বিন্দু, ঘটনা।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4038600"/>
            <a:ext cx="419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n-IN" dirty="0" smtClean="0">
                <a:solidFill>
                  <a:srgbClr val="FF0000"/>
                </a:solidFill>
              </a:rPr>
              <a:t>পরীক্ষণঃ</a:t>
            </a:r>
            <a:r>
              <a:rPr lang="bn-IN" sz="2400" dirty="0" smtClean="0"/>
              <a:t>কোন নির্দিষ্ট শর্তের অধিনে কোন একটি কার্যক্রম একাধিক বার সম্পন্ন করা হলে ঐ প্রক্রিয়াকে  পরীক্ষণ বলে।যেমনঃমুদ্রা নিক্ষেপ পরীক্ষা, ছক্কা নিক্ষেপ পরীক্ষা ইত্যাদি।</a:t>
            </a:r>
          </a:p>
          <a:p>
            <a:pPr>
              <a:buNone/>
            </a:pPr>
            <a:endParaRPr lang="bn-IN" sz="2400" dirty="0" smtClean="0"/>
          </a:p>
          <a:p>
            <a:pPr>
              <a:buNone/>
            </a:pPr>
            <a:r>
              <a:rPr lang="bn-IN" dirty="0" smtClean="0">
                <a:solidFill>
                  <a:srgbClr val="FF0000"/>
                </a:solidFill>
              </a:rPr>
              <a:t>চেষ্টাঃ</a:t>
            </a:r>
            <a:r>
              <a:rPr lang="bn-IN" sz="2400" dirty="0" smtClean="0"/>
              <a:t>কতকগুলি নির্দিষ্ট শর্তের অধিনে কোন একটি কার্যক্রম একবার সম্পন্ন করা হলে ঐ প্রক্রিয়াকে চেষ্টা বলে।যেমনঃক্রিকেট খেলার আগে ব্যাটিং নাকি ফিল্ডিং নেয়া হবে তা নির্ধারণের উদ্দেশ্যে একটি মুদ্রা নিক্ষেপ করা হলে এ প্রক্রিয়া বা কার্যক্রমকে</a:t>
            </a:r>
          </a:p>
          <a:p>
            <a:pPr>
              <a:buNone/>
            </a:pPr>
            <a:r>
              <a:rPr lang="bn-IN" sz="2400" dirty="0" smtClean="0"/>
              <a:t> একটি চেষ্টা বলে।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bn-IN" dirty="0" smtClean="0">
                <a:solidFill>
                  <a:srgbClr val="FF0000"/>
                </a:solidFill>
              </a:rPr>
              <a:t>নমুনাক্ষেত্রঃ</a:t>
            </a:r>
            <a:r>
              <a:rPr lang="bn-IN" sz="2400" dirty="0" smtClean="0"/>
              <a:t>একটি পরীক্ষায় যে ফলাফলগুলি পাওয়া জায় তাদের পুনরাবৃত্তি গণনায় না ধরে প্রত্যেকটি ফলকে মাত্র একবার নিয়ে যে সেট পাওয়া যায় তাকে ঐ পরীক্ষার নমুনাক্ষেত্র বলে। যেমনঃ একটি মুদ্রা দুইবার নিক্ষেপ পরীক্ষার নমুনাক্ষেত্র,</a:t>
            </a:r>
          </a:p>
          <a:p>
            <a:pPr>
              <a:buNone/>
            </a:pPr>
            <a:r>
              <a:rPr lang="bn-IN" sz="2400" dirty="0" smtClean="0"/>
              <a:t> 			</a:t>
            </a:r>
            <a:r>
              <a:rPr lang="en-US" sz="2400" dirty="0" smtClean="0"/>
              <a:t>s:{</a:t>
            </a:r>
            <a:r>
              <a:rPr lang="en-US" sz="2400" dirty="0" smtClean="0"/>
              <a:t>HH,HT,TH,TT</a:t>
            </a:r>
            <a:r>
              <a:rPr lang="en-US" sz="2400" dirty="0" smtClean="0"/>
              <a:t>}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           </a:t>
            </a:r>
            <a:r>
              <a:rPr lang="en-US" sz="2400" smtClean="0"/>
              <a:t>s:{1,2,3,4,5,6}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/>
          <a:lstStyle/>
          <a:p>
            <a:pPr>
              <a:buNone/>
            </a:pPr>
            <a:r>
              <a:rPr lang="bn-IN" b="1" dirty="0" smtClean="0">
                <a:solidFill>
                  <a:srgbClr val="FF0000"/>
                </a:solidFill>
              </a:rPr>
              <a:t>নমুনাবিন্দুঃ</a:t>
            </a:r>
            <a:r>
              <a:rPr lang="bn-IN" sz="2400" dirty="0" smtClean="0"/>
              <a:t>কোন নমুনাক্ষেত্রের প্রতিটি ফলকে এক একটি নমুনাবিন্দু বলে।যেমন, একটি মুদ্রা দুইবার নিক্ষেপ পরীক্ষার নমুনাক্ষেত্র </a:t>
            </a:r>
            <a:r>
              <a:rPr lang="en-US" sz="2400" dirty="0" smtClean="0"/>
              <a:t>{HH,HT,TH,TT}</a:t>
            </a:r>
            <a:r>
              <a:rPr lang="bn-IN" sz="2400" dirty="0" smtClean="0"/>
              <a:t>;এখানে চারটি নমুনাবিন্দু যথাক্রমে </a:t>
            </a:r>
            <a:r>
              <a:rPr lang="en-US" sz="2400" dirty="0" smtClean="0"/>
              <a:t>HH,HT,TH,TT</a:t>
            </a:r>
            <a:r>
              <a:rPr lang="bn-IN" sz="2400" dirty="0" smtClean="0"/>
              <a:t>।</a:t>
            </a:r>
          </a:p>
          <a:p>
            <a:pPr>
              <a:buNone/>
            </a:pPr>
            <a:endParaRPr lang="bn-IN" sz="2400" dirty="0" smtClean="0"/>
          </a:p>
          <a:p>
            <a:pPr>
              <a:buNone/>
            </a:pPr>
            <a:r>
              <a:rPr lang="bn-IN" b="1" dirty="0" smtClean="0">
                <a:solidFill>
                  <a:srgbClr val="FF0000"/>
                </a:solidFill>
              </a:rPr>
              <a:t>ঘটনাঃ</a:t>
            </a:r>
            <a:r>
              <a:rPr lang="bn-IN" sz="2400" dirty="0" smtClean="0"/>
              <a:t>কোন পরীক্ষায় প্রাপ্ত একটি নির্দিষ্ট বৈশিষ্ট্যের অনুকূল ফলাফলের সেটকে ঘটনা বলে। যেমন,একটি ছক্কা নিক্ষেপ পরীক্ষায় প্রাপ্ত জোড় সংখ্যক ঘটনা </a:t>
            </a:r>
            <a:r>
              <a:rPr lang="en-US" sz="2400" dirty="0" smtClean="0"/>
              <a:t>A:{2,4,6</a:t>
            </a:r>
            <a:r>
              <a:rPr lang="en-US" sz="2400" dirty="0" smtClean="0"/>
              <a:t>}</a:t>
            </a:r>
            <a:endParaRPr lang="bn-IN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 B:{1,3,5}</a:t>
            </a:r>
            <a:r>
              <a:rPr lang="bn-IN" sz="2400" dirty="0" smtClean="0"/>
              <a:t>          </a:t>
            </a:r>
            <a:endParaRPr lang="bn-IN" sz="2400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382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dirty="0" smtClean="0">
                <a:solidFill>
                  <a:srgbClr val="FF0000"/>
                </a:solidFill>
              </a:rPr>
              <a:t>দুইটি </a:t>
            </a:r>
            <a:r>
              <a:rPr lang="bn-IN" dirty="0" smtClean="0">
                <a:solidFill>
                  <a:srgbClr val="FF0000"/>
                </a:solidFill>
              </a:rPr>
              <a:t>ছক্কা নিক্ষেপ করা হল।নমুনাক্ষেত্রটি লিখ?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en-US" dirty="0" smtClean="0"/>
              <a:t>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{1,1}   </a:t>
            </a:r>
            <a:r>
              <a:rPr lang="en-US" dirty="0" smtClean="0">
                <a:solidFill>
                  <a:srgbClr val="00B050"/>
                </a:solidFill>
              </a:rPr>
              <a:t>{2,1}   </a:t>
            </a:r>
            <a:r>
              <a:rPr lang="en-US" dirty="0" smtClean="0"/>
              <a:t>{3,1}   {4,1}   {5,1}   </a:t>
            </a:r>
            <a:r>
              <a:rPr lang="en-US" dirty="0" smtClean="0">
                <a:solidFill>
                  <a:srgbClr val="FF0000"/>
                </a:solidFill>
              </a:rPr>
              <a:t>{6,1}</a:t>
            </a:r>
            <a:r>
              <a:rPr lang="bn-IN" dirty="0" smtClean="0">
                <a:solidFill>
                  <a:srgbClr val="FF0000"/>
                </a:solidFill>
              </a:rPr>
              <a:t> 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{1,2}   </a:t>
            </a:r>
            <a:r>
              <a:rPr lang="en-US" dirty="0" smtClean="0"/>
              <a:t>{2,2}   {3,2}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{4,2</a:t>
            </a:r>
            <a:r>
              <a:rPr lang="en-US" dirty="0" smtClean="0">
                <a:solidFill>
                  <a:srgbClr val="00B050"/>
                </a:solidFill>
              </a:rPr>
              <a:t>}   </a:t>
            </a:r>
            <a:r>
              <a:rPr lang="en-US" dirty="0" smtClean="0">
                <a:solidFill>
                  <a:srgbClr val="FF0000"/>
                </a:solidFill>
              </a:rPr>
              <a:t>{5,2</a:t>
            </a:r>
            <a:r>
              <a:rPr lang="en-US" dirty="0" smtClean="0"/>
              <a:t>}   {6,2}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{1,3}   {2,3}   {3,3}   </a:t>
            </a:r>
            <a:r>
              <a:rPr lang="en-US" dirty="0" smtClean="0">
                <a:solidFill>
                  <a:srgbClr val="FF0000"/>
                </a:solidFill>
              </a:rPr>
              <a:t>{4,3}   </a:t>
            </a:r>
            <a:r>
              <a:rPr lang="en-US" dirty="0" smtClean="0"/>
              <a:t>{5,3}   </a:t>
            </a:r>
            <a:r>
              <a:rPr lang="en-US" dirty="0" smtClean="0">
                <a:solidFill>
                  <a:srgbClr val="00B050"/>
                </a:solidFill>
              </a:rPr>
              <a:t>{6,3}</a:t>
            </a:r>
            <a:r>
              <a:rPr lang="bn-IN" dirty="0" smtClean="0">
                <a:solidFill>
                  <a:srgbClr val="00B050"/>
                </a:solidFill>
              </a:rPr>
              <a:t>  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{1,4}</a:t>
            </a:r>
            <a:r>
              <a:rPr lang="en-US" dirty="0" smtClean="0">
                <a:solidFill>
                  <a:srgbClr val="00B0F0"/>
                </a:solidFill>
              </a:rPr>
              <a:t>   {2,4}   </a:t>
            </a:r>
            <a:r>
              <a:rPr lang="en-US" dirty="0" smtClean="0">
                <a:solidFill>
                  <a:srgbClr val="FF0000"/>
                </a:solidFill>
              </a:rPr>
              <a:t>{3,4}   </a:t>
            </a:r>
            <a:r>
              <a:rPr lang="en-US" dirty="0" smtClean="0"/>
              <a:t>{4,4}   {5,4}   {6,4}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{1,5}   </a:t>
            </a:r>
            <a:r>
              <a:rPr lang="en-US" dirty="0" smtClean="0">
                <a:solidFill>
                  <a:srgbClr val="FF0000"/>
                </a:solidFill>
              </a:rPr>
              <a:t>{2,5}   </a:t>
            </a:r>
            <a:r>
              <a:rPr lang="en-US" dirty="0" smtClean="0"/>
              <a:t>{3,5}   {4,5}   {5,5}   {6,5}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{1,6}</a:t>
            </a:r>
            <a:r>
              <a:rPr lang="en-US" dirty="0" smtClean="0"/>
              <a:t>   {2,6}   </a:t>
            </a:r>
            <a:r>
              <a:rPr lang="en-US" dirty="0" smtClean="0">
                <a:solidFill>
                  <a:srgbClr val="00B0F0"/>
                </a:solidFill>
              </a:rPr>
              <a:t>{3,6}   </a:t>
            </a:r>
            <a:r>
              <a:rPr lang="en-US" dirty="0" smtClean="0"/>
              <a:t>{4,6}   {5,6}   {6,6}</a:t>
            </a:r>
          </a:p>
          <a:p>
            <a:pPr>
              <a:buNone/>
            </a:pPr>
            <a:r>
              <a:rPr lang="bn-IN" dirty="0" smtClean="0"/>
              <a:t>   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382000" cy="594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n-IN" dirty="0" smtClean="0"/>
              <a:t>দুইটি ছক্কা নিক্ষেপ করা হল।নমুনাক্ষেত্রটি লিখ?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en-US" dirty="0" smtClean="0"/>
              <a:t>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   {</a:t>
            </a:r>
            <a:r>
              <a:rPr lang="en-US" dirty="0" err="1" smtClean="0"/>
              <a:t>x,y</a:t>
            </a: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{1,1}   {2,1}   {3,1}   {4,1}   {5,1}   {6,1}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{1,2}   {2,2}   {3,2}   {4,2}   {5,2}   {6,2}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{1,3}   {2,3}   {3,3}   {4,3}   {5,3}   {6,3}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{1,4}   {2,4}   {3,4}   {4,4}   {5,4}   {6,4}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{1,5}   {2,5}   {3,5}   {4,5}   {5,5}   {6,5}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{1,6}   {2,6}   {3,6}   {4,6}   {5,6}   {6,6}</a:t>
            </a:r>
          </a:p>
          <a:p>
            <a:pPr>
              <a:buNone/>
            </a:pPr>
            <a:r>
              <a:rPr lang="en-US" dirty="0" smtClean="0"/>
              <a:t>P(X=Y)=6/36=1/6</a:t>
            </a:r>
          </a:p>
          <a:p>
            <a:pPr>
              <a:buNone/>
            </a:pPr>
            <a:r>
              <a:rPr lang="en-US" dirty="0" smtClean="0"/>
              <a:t>P(X=2Y)=3/36=1/12</a:t>
            </a:r>
          </a:p>
          <a:p>
            <a:pPr>
              <a:buNone/>
            </a:pPr>
            <a:r>
              <a:rPr lang="en-US" dirty="0" smtClean="0"/>
              <a:t>P(X+Y≥7)=21/36</a:t>
            </a:r>
            <a:r>
              <a:rPr lang="bn-IN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bn-IN" dirty="0" smtClean="0"/>
              <a:t>  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>
              <a:buNone/>
            </a:pPr>
            <a:r>
              <a:rPr lang="bn-IN" dirty="0" smtClean="0"/>
              <a:t>একটি ছক্কা ও দুইটি মুদ্রা একত্রে নিক্ষেপ করা হলঃ</a:t>
            </a:r>
          </a:p>
          <a:p>
            <a:pPr>
              <a:buNone/>
            </a:pPr>
            <a:r>
              <a:rPr lang="bn-IN" dirty="0" smtClean="0"/>
              <a:t>      </a:t>
            </a:r>
            <a:r>
              <a:rPr lang="en-US" dirty="0" smtClean="0"/>
              <a:t>1       2       3       4        5       6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HH    1HH  2HH  3HH  4HH   5HH   6HH</a:t>
            </a:r>
          </a:p>
          <a:p>
            <a:pPr>
              <a:buNone/>
            </a:pPr>
            <a:r>
              <a:rPr lang="en-US" dirty="0" smtClean="0"/>
              <a:t>    HT    1HT  2HT   3HT   4HT   5HT   6HT</a:t>
            </a:r>
          </a:p>
          <a:p>
            <a:pPr>
              <a:buNone/>
            </a:pPr>
            <a:r>
              <a:rPr lang="en-US" dirty="0" smtClean="0"/>
              <a:t>    TH    1TH   2TH  3TH  4TH   5TH    6TH</a:t>
            </a:r>
          </a:p>
          <a:p>
            <a:pPr>
              <a:buNone/>
            </a:pPr>
            <a:r>
              <a:rPr lang="en-US" dirty="0" smtClean="0"/>
              <a:t>    TT    1TT   2TT   3TT   4TT    5TT    6TT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P(2</a:t>
            </a:r>
            <a:r>
              <a:rPr lang="bn-IN" sz="2400" dirty="0" smtClean="0"/>
              <a:t>টি</a:t>
            </a:r>
            <a:r>
              <a:rPr lang="en-US" sz="2400" dirty="0" smtClean="0"/>
              <a:t> H</a:t>
            </a:r>
            <a:r>
              <a:rPr lang="bn-IN" sz="2400" b="1" dirty="0" smtClean="0"/>
              <a:t> </a:t>
            </a:r>
            <a:r>
              <a:rPr lang="bn-IN" sz="2400" dirty="0" smtClean="0"/>
              <a:t>ও জোড় সংখ্যা)=</a:t>
            </a:r>
            <a:r>
              <a:rPr lang="en-US" sz="2400" dirty="0" smtClean="0"/>
              <a:t>3/24</a:t>
            </a:r>
            <a:r>
              <a:rPr lang="bn-IN" sz="2400" dirty="0" smtClean="0"/>
              <a:t>=</a:t>
            </a:r>
            <a:r>
              <a:rPr lang="en-US" sz="2400" dirty="0" smtClean="0"/>
              <a:t>1/8</a:t>
            </a:r>
            <a:endParaRPr lang="bn-IN" sz="2400" dirty="0" smtClean="0"/>
          </a:p>
          <a:p>
            <a:pPr>
              <a:buNone/>
            </a:pPr>
            <a:r>
              <a:rPr lang="en-US" sz="2800" dirty="0" smtClean="0"/>
              <a:t>P(2</a:t>
            </a:r>
            <a:r>
              <a:rPr lang="bn-IN" sz="2800" dirty="0" smtClean="0"/>
              <a:t>টি</a:t>
            </a:r>
            <a:r>
              <a:rPr lang="en-US" sz="2800" dirty="0" smtClean="0"/>
              <a:t> H</a:t>
            </a:r>
            <a:r>
              <a:rPr lang="bn-IN" sz="2800" b="1" dirty="0" smtClean="0"/>
              <a:t> </a:t>
            </a:r>
            <a:r>
              <a:rPr lang="bn-IN" sz="2400" dirty="0" smtClean="0"/>
              <a:t>অথবা</a:t>
            </a:r>
            <a:r>
              <a:rPr lang="bn-IN" sz="2800" dirty="0" smtClean="0"/>
              <a:t> জোড় সংখ্যা</a:t>
            </a:r>
            <a:r>
              <a:rPr lang="en-US" sz="2800" smtClean="0"/>
              <a:t>)=15/24</a:t>
            </a:r>
            <a:endParaRPr lang="bn-IN" sz="2800" dirty="0" smtClean="0"/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1295400"/>
            <a:ext cx="701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56406" y="2286000"/>
            <a:ext cx="2743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bn-IN" sz="2400" dirty="0" smtClean="0"/>
              <a:t> সম্ভাবনা কি?</a:t>
            </a:r>
          </a:p>
          <a:p>
            <a:pPr marL="624078" indent="-514350">
              <a:buFont typeface="+mj-lt"/>
              <a:buAutoNum type="arabicPeriod"/>
            </a:pPr>
            <a:r>
              <a:rPr lang="bn-IN" sz="2400" dirty="0" smtClean="0"/>
              <a:t>পরীক্ষণ কি?</a:t>
            </a:r>
          </a:p>
          <a:p>
            <a:pPr marL="624078" indent="-514350">
              <a:buFont typeface="+mj-lt"/>
              <a:buAutoNum type="arabicPeriod"/>
            </a:pPr>
            <a:r>
              <a:rPr lang="bn-IN" sz="2400" dirty="0" smtClean="0"/>
              <a:t>চেষ্টা কি?</a:t>
            </a:r>
          </a:p>
          <a:p>
            <a:pPr marL="624078" indent="-514350">
              <a:buFont typeface="+mj-lt"/>
              <a:buAutoNum type="arabicPeriod"/>
            </a:pPr>
            <a:r>
              <a:rPr lang="bn-IN" sz="2400" dirty="0" smtClean="0"/>
              <a:t>নমুনাক্ষেত্র কি?</a:t>
            </a:r>
          </a:p>
          <a:p>
            <a:pPr marL="624078" indent="-514350">
              <a:buFont typeface="+mj-lt"/>
              <a:buAutoNum type="arabicPeriod"/>
            </a:pPr>
            <a:r>
              <a:rPr lang="bn-IN" sz="2400" dirty="0" smtClean="0"/>
              <a:t>নমুনাবিন্দু কি?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			মূল্যায়নঃ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295</TotalTime>
  <Words>524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1Ô</vt:lpstr>
      <vt:lpstr>Slide 2</vt:lpstr>
      <vt:lpstr>প্রশ্নঃ  সম্ভাবনা কি?সঙ্গা লিখ?পরীক্ষণ,ট্রায়াল,নমুনা ক্ষেত্র, নমুনা বিন্দু, ঘটনা। </vt:lpstr>
      <vt:lpstr>Slide 4</vt:lpstr>
      <vt:lpstr>Slide 5</vt:lpstr>
      <vt:lpstr>Slide 6</vt:lpstr>
      <vt:lpstr>Slide 7</vt:lpstr>
      <vt:lpstr>Slide 8</vt:lpstr>
      <vt:lpstr>   মূল্যায়নঃ </vt:lpstr>
      <vt:lpstr>বাড়ীর কাজ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Shahidul Islam</dc:creator>
  <cp:lastModifiedBy>Mr. Shahidul Islam</cp:lastModifiedBy>
  <cp:revision>270</cp:revision>
  <dcterms:created xsi:type="dcterms:W3CDTF">2007-12-31T18:01:46Z</dcterms:created>
  <dcterms:modified xsi:type="dcterms:W3CDTF">2007-12-31T18:17:36Z</dcterms:modified>
</cp:coreProperties>
</file>